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8"/>
  </p:notesMasterIdLst>
  <p:handoutMasterIdLst>
    <p:handoutMasterId r:id="rId19"/>
  </p:handoutMasterIdLst>
  <p:sldIdLst>
    <p:sldId id="257" r:id="rId5"/>
    <p:sldId id="1591" r:id="rId6"/>
    <p:sldId id="1580" r:id="rId7"/>
    <p:sldId id="1584" r:id="rId8"/>
    <p:sldId id="1587" r:id="rId9"/>
    <p:sldId id="1582" r:id="rId10"/>
    <p:sldId id="1589" r:id="rId11"/>
    <p:sldId id="1579" r:id="rId12"/>
    <p:sldId id="1590" r:id="rId13"/>
    <p:sldId id="1592" r:id="rId14"/>
    <p:sldId id="1585" r:id="rId15"/>
    <p:sldId id="1586" r:id="rId16"/>
    <p:sldId id="158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2F3"/>
    <a:srgbClr val="EFF0F1"/>
    <a:srgbClr val="E9ECEF"/>
    <a:srgbClr val="EDEFEF"/>
    <a:srgbClr val="F9FAFA"/>
    <a:srgbClr val="D5D7D7"/>
    <a:srgbClr val="AFB7B7"/>
    <a:srgbClr val="2A38D5"/>
    <a:srgbClr val="09090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863743-8E4F-E959-E2A8-C8F0B6AC357A}" v="104" dt="2026-02-17T05:52:30.369"/>
    <p1510:client id="{7E6880AA-086C-3D10-00D2-7A81823FB159}" v="1699" dt="2026-02-17T17:36:37.4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BE31160-AF08-1CA6-A9BD-8666BB284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2191999" cy="4939393"/>
          </a:xfrm>
          <a:prstGeom prst="rect">
            <a:avLst/>
          </a:prstGeom>
          <a:ln>
            <a:noFill/>
          </a:ln>
          <a:effectLst>
            <a:outerShdw blurRad="304800" dist="50800" dir="5400000" sx="96000" sy="96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280" y="441434"/>
            <a:ext cx="7550920" cy="3743005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9" y="5479642"/>
            <a:ext cx="9135837" cy="775044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097E-7A3A-4F11-9373-FCEF70D478AE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20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248D240F-8668-0DFF-3268-B576F3C3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1" cy="2892972"/>
          </a:xfrm>
          <a:prstGeom prst="rect">
            <a:avLst/>
          </a:prstGeom>
          <a:ln>
            <a:noFill/>
          </a:ln>
          <a:effectLst>
            <a:outerShdw blurRad="266700" dist="25400" dir="5400000" sx="96000" sy="96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57200"/>
            <a:ext cx="9506608" cy="2215056"/>
          </a:xfrm>
        </p:spPr>
        <p:txBody>
          <a:bodyPr anchor="b">
            <a:noAutofit/>
          </a:bodyPr>
          <a:lstStyle>
            <a:lvl1pPr>
              <a:defRPr sz="8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54F8487-233E-737D-E06C-88B1E20DDF4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2892425"/>
            <a:ext cx="5888421" cy="3965575"/>
          </a:xfrm>
          <a:blipFill dpi="0" rotWithShape="1"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61385" y="3231931"/>
            <a:ext cx="5328745" cy="279183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61385" y="6397586"/>
            <a:ext cx="2435774" cy="365125"/>
          </a:xfrm>
        </p:spPr>
        <p:txBody>
          <a:bodyPr/>
          <a:lstStyle/>
          <a:p>
            <a:fld id="{07E5ED5B-F431-4291-9350-DE25B4E24A2B}" type="datetime1">
              <a:rPr lang="en-US" smtClean="0"/>
              <a:t>2/17/2026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78917" y="6397586"/>
            <a:ext cx="2883406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2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7"/>
            <a:ext cx="11924209" cy="5621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E9370-9C4A-4A34-917A-E6D78BC68C7C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62" y="413752"/>
            <a:ext cx="11479378" cy="60304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AAD6C-AC8D-431F-8590-AA5F2823E2A7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51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10809026" cy="971006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6EF1D-0703-4248-81C2-B6D58E3222B9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418F682-5C62-E822-83E8-6084E0F4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1999" cy="1347109"/>
          </a:xfrm>
          <a:prstGeom prst="rect">
            <a:avLst/>
          </a:prstGeom>
          <a:ln>
            <a:noFill/>
          </a:ln>
          <a:effectLst>
            <a:outerShdw blurRad="228600" dist="25400" dir="5400000" sx="94000" sy="94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10809026" cy="693682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6EF1D-0703-4248-81C2-B6D58E3222B9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7290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BC7D191-B699-A268-2B37-AF87FB6A1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58292" y="0"/>
            <a:ext cx="7033708" cy="6858000"/>
          </a:xfrm>
          <a:prstGeom prst="rect">
            <a:avLst/>
          </a:prstGeom>
          <a:ln>
            <a:noFill/>
          </a:ln>
          <a:effectLst>
            <a:outerShdw blurRad="304800" dist="50800" dir="5400000" sx="96000" sy="96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15" y="2385975"/>
            <a:ext cx="3635640" cy="2561582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79626" y="2386584"/>
            <a:ext cx="4827810" cy="245973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0">
              <a:buNone/>
              <a:defRPr sz="1800"/>
            </a:lvl2pPr>
            <a:lvl3pPr marL="457200" indent="0">
              <a:buNone/>
              <a:defRPr sz="1600"/>
            </a:lvl3pPr>
            <a:lvl4pPr marL="685800" indent="0">
              <a:buNone/>
              <a:defRPr sz="1400"/>
            </a:lvl4pPr>
            <a:lvl5pPr marL="9144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C2E61-84D8-4124-A60F-8C1591231F2F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DC977C0-EDF0-01D2-4B36-D815C4C62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4998404" cy="6858000"/>
          </a:xfrm>
          <a:prstGeom prst="rect">
            <a:avLst/>
          </a:prstGeom>
          <a:ln>
            <a:noFill/>
          </a:ln>
          <a:effectLst>
            <a:outerShdw blurRad="304800" dist="50800" dir="5400000" sx="95000" sy="95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861457"/>
            <a:ext cx="3902530" cy="3900335"/>
          </a:xfrm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861457"/>
            <a:ext cx="4956175" cy="3895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D86AB-AC02-447A-B1D9-D29255284012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E9EC3E4-62E5-4C6F-9887-208672447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8404" y="0"/>
            <a:ext cx="7193595" cy="6858000"/>
          </a:xfrm>
          <a:prstGeom prst="rect">
            <a:avLst/>
          </a:prstGeom>
          <a:ln>
            <a:noFill/>
          </a:ln>
          <a:effectLst>
            <a:outerShdw blurRad="304800" dist="50800" dir="5400000" sx="96000" sy="96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31997"/>
            <a:ext cx="4023360" cy="4638825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332432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CB269-0EA9-4840-8B00-D6F4D5623A66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43CD6CB-7CF3-6170-4CDE-A7067B3BA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998404" cy="6858000"/>
          </a:xfrm>
          <a:prstGeom prst="rect">
            <a:avLst/>
          </a:prstGeom>
          <a:ln>
            <a:noFill/>
          </a:ln>
          <a:effectLst>
            <a:outerShdw blurRad="292100" dist="25400" dir="5400000" sx="95000" sy="95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894391"/>
            <a:ext cx="4031619" cy="4940661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94391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2CF09-9C6A-488F-912B-7484594F36CA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11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57200"/>
            <a:ext cx="3409648" cy="5719639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457200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2DD0-471C-4A47-B83D-2C9E45A89DDD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612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BE31160-AF08-1CA6-A9BD-8666BB284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2191999" cy="4939393"/>
          </a:xfrm>
          <a:prstGeom prst="rect">
            <a:avLst/>
          </a:prstGeom>
          <a:ln>
            <a:noFill/>
          </a:ln>
          <a:effectLst>
            <a:outerShdw blurRad="304800" dist="50800" dir="5400000" sx="96000" sy="96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280" y="441434"/>
            <a:ext cx="7550920" cy="3743005"/>
          </a:xfrm>
        </p:spPr>
        <p:txBody>
          <a:bodyPr anchor="t">
            <a:normAutofit/>
          </a:bodyPr>
          <a:lstStyle>
            <a:lvl1pPr algn="l">
              <a:defRPr sz="8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9" y="5479642"/>
            <a:ext cx="9135837" cy="7750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097E-7A3A-4F11-9373-FCEF70D478AE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84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4889D7E3-7299-8FE5-8307-00CC93EFE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973690" cy="6858000"/>
          </a:xfrm>
          <a:prstGeom prst="rect">
            <a:avLst/>
          </a:prstGeom>
          <a:ln>
            <a:noFill/>
          </a:ln>
          <a:effectLst>
            <a:outerShdw blurRad="254000" dist="25400" dir="5400000" sx="94000" sy="94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57200"/>
            <a:ext cx="3409648" cy="5719639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457200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2DD0-471C-4A47-B83D-2C9E45A89DDD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7984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9F1FBB-CDF9-0670-184F-9A88B51EF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710407" cy="6858000"/>
          </a:xfrm>
          <a:prstGeom prst="rect">
            <a:avLst/>
          </a:prstGeom>
          <a:ln>
            <a:noFill/>
          </a:ln>
          <a:effectLst>
            <a:outerShdw blurRad="279400" dist="38100" dir="5400000" sx="96000" sy="96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827" y="722294"/>
            <a:ext cx="639933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10407" cy="6858000"/>
          </a:xfr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33913" y="2038167"/>
            <a:ext cx="6376640" cy="42379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232827" y="6397585"/>
            <a:ext cx="3091366" cy="365125"/>
          </a:xfrm>
        </p:spPr>
        <p:txBody>
          <a:bodyPr/>
          <a:lstStyle/>
          <a:p>
            <a:fld id="{CE4FD0D0-EFA3-4773-9A17-8984A9F3894E}" type="datetime1">
              <a:rPr lang="en-US" smtClean="0"/>
              <a:t>2/17/2026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835C6F1D-29B8-BAD8-4A04-26165093EC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1999" cy="1715534"/>
          </a:xfrm>
          <a:prstGeom prst="rect">
            <a:avLst/>
          </a:prstGeom>
          <a:ln>
            <a:noFill/>
          </a:ln>
          <a:effectLst>
            <a:outerShdw blurRad="228600" dist="25400" dir="5400000" sx="94000" sy="94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C5ACC7DB-B90B-195F-A4A9-CBAC728A2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00542" y="0"/>
            <a:ext cx="4791457" cy="6858000"/>
          </a:xfrm>
          <a:prstGeom prst="rect">
            <a:avLst/>
          </a:prstGeom>
          <a:ln>
            <a:noFill/>
          </a:ln>
          <a:effectLst>
            <a:outerShdw blurRad="304800" dist="50800" dir="5400000" sx="96000" sy="96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912"/>
            <a:ext cx="6249032" cy="987552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2031143"/>
            <a:ext cx="6249032" cy="42034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57200" y="6397586"/>
            <a:ext cx="3307438" cy="365125"/>
          </a:xfrm>
        </p:spPr>
        <p:txBody>
          <a:bodyPr/>
          <a:lstStyle/>
          <a:p>
            <a:fld id="{1EDE0F73-15D4-4675-AC83-2116B6713E0D}" type="datetime1">
              <a:rPr lang="en-US" smtClean="0"/>
              <a:t>2/17/2026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397490"/>
            <a:ext cx="275564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39749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F35C4E8-9A24-3BEF-0D59-220009169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019930" cy="6858000"/>
          </a:xfrm>
          <a:prstGeom prst="rect">
            <a:avLst/>
          </a:prstGeom>
          <a:ln>
            <a:noFill/>
          </a:ln>
          <a:effectLst>
            <a:outerShdw blurRad="304800" dist="50800" dir="5400000" sx="96000" sy="96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264" y="320040"/>
            <a:ext cx="7062472" cy="11053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19930" cy="6858000"/>
          </a:xfr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41264" y="1595300"/>
            <a:ext cx="7062472" cy="47689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541264" y="6397586"/>
            <a:ext cx="3698786" cy="365125"/>
          </a:xfrm>
        </p:spPr>
        <p:txBody>
          <a:bodyPr/>
          <a:lstStyle/>
          <a:p>
            <a:fld id="{0A2676FB-3D7D-40C8-BF49-5420830A3578}" type="datetime1">
              <a:rPr lang="en-US" smtClean="0"/>
              <a:t>2/17/2026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326257" y="6397586"/>
            <a:ext cx="318463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C09B6B00-AC17-D2DA-234C-12A24C08F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91732" y="0"/>
            <a:ext cx="4100268" cy="6858000"/>
          </a:xfrm>
          <a:prstGeom prst="rect">
            <a:avLst/>
          </a:prstGeom>
          <a:ln>
            <a:noFill/>
          </a:ln>
          <a:effectLst>
            <a:outerShdw blurRad="304800" dist="50800" dir="5400000" sx="96000" sy="96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7084142" cy="968895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199" y="1596044"/>
            <a:ext cx="7084143" cy="4686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57200" y="6397586"/>
            <a:ext cx="3643070" cy="365125"/>
          </a:xfrm>
        </p:spPr>
        <p:txBody>
          <a:bodyPr/>
          <a:lstStyle/>
          <a:p>
            <a:fld id="{4509B7BD-ED9F-4BE8-9CB0-6580F3DA5AD9}" type="datetime1">
              <a:rPr lang="en-US" smtClean="0"/>
              <a:t>2/17/2026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301338" y="6397956"/>
            <a:ext cx="2988813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290151" y="6397956"/>
            <a:ext cx="499902" cy="3647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76B02D-6E01-2EBF-F325-B8DA39114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721068" cy="6858000"/>
          </a:xfrm>
          <a:prstGeom prst="rect">
            <a:avLst/>
          </a:prstGeom>
          <a:ln>
            <a:noFill/>
          </a:ln>
          <a:effectLst>
            <a:outerShdw blurRad="254000" dist="50800" dir="5400000" sx="96000" sy="96000" algn="t" rotWithShape="0">
              <a:srgbClr val="000000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2526" y="457200"/>
            <a:ext cx="4437283" cy="141002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721068" cy="6858000"/>
          </a:xfr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42463" y="2034314"/>
            <a:ext cx="4437283" cy="4274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7C14F0-7A62-A99F-32EF-20CD6D158758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242464" y="6397586"/>
            <a:ext cx="1081730" cy="365125"/>
          </a:xfrm>
        </p:spPr>
        <p:txBody>
          <a:bodyPr/>
          <a:lstStyle/>
          <a:p>
            <a:fld id="{D1E4CDFE-4149-497F-9AB2-FC1DA668517A}" type="datetime1">
              <a:rPr lang="en-US" smtClean="0"/>
              <a:pPr/>
              <a:t>2/17/2026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9D7113-6F8F-6484-6394-7073CDE0310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D98A66-183A-7844-870D-C3A684106A1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97EE1131-07A4-11FC-0FF4-FD66B6F29C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66014" y="0"/>
            <a:ext cx="6525986" cy="6858000"/>
          </a:xfrm>
          <a:prstGeom prst="rect">
            <a:avLst/>
          </a:prstGeom>
          <a:ln>
            <a:noFill/>
          </a:ln>
          <a:effectLst>
            <a:outerShdw blurRad="254000" dist="50800" dir="5400000" sx="96000" sy="96000" algn="t" rotWithShape="0">
              <a:srgbClr val="000000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199"/>
            <a:ext cx="4596493" cy="1843237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2467530"/>
            <a:ext cx="4596493" cy="3841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00801"/>
            <a:ext cx="2103432" cy="365125"/>
          </a:xfrm>
        </p:spPr>
        <p:txBody>
          <a:bodyPr/>
          <a:lstStyle/>
          <a:p>
            <a:fld id="{530A2420-C19C-4EDE-B6F5-403698632D18}" type="datetime1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60632" y="6400801"/>
            <a:ext cx="23869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30576" y="6400801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66014" y="0"/>
            <a:ext cx="6525986" cy="6858000"/>
          </a:xfr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9893A28-9D93-5E59-7AE5-C62D4A70F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66012" y="0"/>
            <a:ext cx="6525988" cy="6858000"/>
          </a:xfrm>
          <a:prstGeom prst="rect">
            <a:avLst/>
          </a:prstGeom>
          <a:ln>
            <a:noFill/>
          </a:ln>
          <a:effectLst>
            <a:outerShdw blurRad="304800" dist="50800" dir="5400000" sx="96000" sy="96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457200"/>
            <a:ext cx="4702629" cy="967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596593"/>
            <a:ext cx="4702629" cy="47658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00800"/>
            <a:ext cx="1926771" cy="365125"/>
          </a:xfrm>
        </p:spPr>
        <p:txBody>
          <a:bodyPr/>
          <a:lstStyle/>
          <a:p>
            <a:fld id="{9E86C564-3F7A-4713-A853-F25E5506815F}" type="datetime1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83971" y="6400800"/>
            <a:ext cx="25309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80215" y="6400800"/>
            <a:ext cx="5296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66014" y="0"/>
            <a:ext cx="6525985" cy="6858000"/>
          </a:xfr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820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1BF16A2-8C4A-C525-68AF-0E38D15F0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542724" cy="6858000"/>
          </a:xfrm>
          <a:prstGeom prst="rect">
            <a:avLst/>
          </a:prstGeom>
          <a:ln>
            <a:noFill/>
          </a:ln>
          <a:effectLst>
            <a:outerShdw blurRad="254000" dist="50800" dir="5400000" sx="96000" sy="96000" algn="t" rotWithShape="0">
              <a:srgbClr val="000000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4062" y="457199"/>
            <a:ext cx="3617863" cy="186033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7542725" cy="6858000"/>
          </a:xfr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4061" y="2486370"/>
            <a:ext cx="3617863" cy="38571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064061" y="6397585"/>
            <a:ext cx="1070974" cy="365125"/>
          </a:xfrm>
        </p:spPr>
        <p:txBody>
          <a:bodyPr/>
          <a:lstStyle/>
          <a:p>
            <a:fld id="{AAF53DBC-D325-47EB-9AE2-DBA8CFEB104F}" type="datetime1">
              <a:rPr lang="en-US" smtClean="0"/>
              <a:t>2/17/2026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397586"/>
            <a:ext cx="254689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7826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47FFA00-F19D-35C4-43F5-7774CF783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2"/>
            <a:ext cx="12191999" cy="2028525"/>
          </a:xfrm>
          <a:prstGeom prst="rect">
            <a:avLst/>
          </a:prstGeom>
          <a:ln>
            <a:noFill/>
          </a:ln>
          <a:effectLst>
            <a:outerShdw blurRad="228600" dist="25400" dir="5400000" sx="94000" sy="94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4A3749AB-C065-8805-5DB3-B2B6037D9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61780" y="0"/>
            <a:ext cx="7430220" cy="6858000"/>
          </a:xfrm>
          <a:prstGeom prst="rect">
            <a:avLst/>
          </a:prstGeom>
          <a:ln>
            <a:noFill/>
          </a:ln>
          <a:effectLst>
            <a:outerShdw blurRad="304800" dist="50800" dir="5400000" sx="96000" sy="96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3551"/>
            <a:ext cx="3836126" cy="1434662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2413678"/>
            <a:ext cx="3836126" cy="389252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98016"/>
            <a:ext cx="1505607" cy="365125"/>
          </a:xfrm>
        </p:spPr>
        <p:txBody>
          <a:bodyPr/>
          <a:lstStyle/>
          <a:p>
            <a:fld id="{17CB1A90-8BC5-45FC-8522-57E9740F0D09}" type="datetime1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2807" y="6398016"/>
            <a:ext cx="220485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0345" y="6398016"/>
            <a:ext cx="5123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189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F3B096F-F950-72C3-095D-2538032D9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2191999" cy="4939393"/>
          </a:xfrm>
          <a:prstGeom prst="rect">
            <a:avLst/>
          </a:prstGeom>
          <a:ln>
            <a:noFill/>
          </a:ln>
          <a:effectLst>
            <a:outerShdw blurRad="304800" dist="50800" dir="5400000" sx="96000" sy="96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199" y="925186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8" y="5376439"/>
            <a:ext cx="7876287" cy="981451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199" y="6397585"/>
            <a:ext cx="4043855" cy="365125"/>
          </a:xfrm>
        </p:spPr>
        <p:txBody>
          <a:bodyPr/>
          <a:lstStyle/>
          <a:p>
            <a:fld id="{90A7993E-BF8D-483D-835F-218BE3FC2648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5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E37833-A2C4-7FCB-8584-0EB3A49F16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820774" cy="6858000"/>
          </a:xfrm>
          <a:prstGeom prst="rect">
            <a:avLst/>
          </a:prstGeom>
          <a:ln>
            <a:noFill/>
          </a:ln>
          <a:effectLst>
            <a:outerShdw blurRad="304800" dist="38100" dir="5400000" sx="97000" sy="97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820774" cy="6858000"/>
          </a:xfr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188858"/>
            <a:ext cx="3273552" cy="286446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397586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B3B5E29B-D4CF-40DB-8415-CDEF746A4884}" type="datetime1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397586"/>
            <a:ext cx="233516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B6CED154-A4D5-E707-22BD-0D80A9C97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4635132"/>
          </a:xfrm>
          <a:prstGeom prst="rect">
            <a:avLst/>
          </a:prstGeom>
          <a:ln>
            <a:noFill/>
          </a:ln>
          <a:effectLst>
            <a:outerShdw blurRad="254000" dist="50800" dir="5400000" sx="97000" sy="97000" algn="t" rotWithShape="0">
              <a:srgbClr val="000000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012268"/>
            <a:ext cx="4028615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635132"/>
          </a:xfr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A0EB0-1A85-4415-B0DD-DB56CB89A1A3}" type="datetime1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8887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461C5781-4169-FC90-2551-F1D73FBC7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3778270"/>
          </a:xfrm>
          <a:prstGeom prst="rect">
            <a:avLst/>
          </a:prstGeom>
          <a:ln>
            <a:noFill/>
          </a:ln>
          <a:effectLst>
            <a:outerShdw blurRad="228600" dist="50800" dir="5400000" sx="97000" sy="97000" algn="t" rotWithShape="0">
              <a:srgbClr val="000000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62318"/>
            <a:ext cx="2953618" cy="206068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158015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9A7FB-F6CB-4A83-AB01-DE96AD12BDE0}" type="datetime1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82B848B-B9C7-8732-7DEB-4C1970F46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1999" cy="1347109"/>
          </a:xfrm>
          <a:prstGeom prst="rect">
            <a:avLst/>
          </a:prstGeom>
          <a:ln>
            <a:noFill/>
          </a:ln>
          <a:effectLst>
            <a:outerShdw blurRad="228600" dist="25400" dir="5400000" sx="94000" sy="94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128248" cy="524577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347108"/>
            <a:ext cx="6831915" cy="5510891"/>
          </a:xfr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62494" y="1804308"/>
            <a:ext cx="4251960" cy="4425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62494" y="6397586"/>
            <a:ext cx="961699" cy="365125"/>
          </a:xfrm>
        </p:spPr>
        <p:txBody>
          <a:bodyPr/>
          <a:lstStyle/>
          <a:p>
            <a:fld id="{D43F2FFC-4D61-478E-A5DA-B134F1C3F459}" type="datetime1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655112C-BE7C-E373-6111-176B47FC8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565422" cy="6858000"/>
          </a:xfrm>
          <a:prstGeom prst="rect">
            <a:avLst/>
          </a:prstGeom>
          <a:ln>
            <a:noFill/>
          </a:ln>
          <a:effectLst>
            <a:outerShdw blurRad="254000" dist="50800" dir="5400000" sx="96000" sy="96000" algn="t" rotWithShape="0">
              <a:srgbClr val="000000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57200"/>
            <a:ext cx="448257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502" y="2175642"/>
            <a:ext cx="4380271" cy="4124756"/>
          </a:xfr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EF4E6-0835-4A9E-AB77-03E72BA07261}" type="datetime1">
              <a:rPr lang="en-US" smtClean="0"/>
              <a:t>2/17/2026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457201"/>
            <a:ext cx="5585925" cy="5875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834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655112C-BE7C-E373-6111-176B47FC8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5584207" cy="6858000"/>
          </a:xfrm>
          <a:prstGeom prst="rect">
            <a:avLst/>
          </a:prstGeom>
          <a:ln>
            <a:noFill/>
          </a:ln>
          <a:effectLst>
            <a:outerShdw blurRad="254000" dist="50800" dir="5400000" sx="96000" sy="96000" algn="t" rotWithShape="0">
              <a:srgbClr val="000000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4380272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175642"/>
            <a:ext cx="5584206" cy="4682358"/>
          </a:xfr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457201"/>
            <a:ext cx="5585925" cy="5875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397586"/>
            <a:ext cx="2228193" cy="365125"/>
          </a:xfrm>
        </p:spPr>
        <p:txBody>
          <a:bodyPr/>
          <a:lstStyle/>
          <a:p>
            <a:fld id="{A77EF4E6-0835-4A9E-AB77-03E72BA07261}" type="datetime1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7013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5809B3C-AC74-5DC3-09FA-57A871BE9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4612921" cy="6858001"/>
          </a:xfrm>
          <a:prstGeom prst="rect">
            <a:avLst/>
          </a:prstGeom>
          <a:ln>
            <a:noFill/>
          </a:ln>
          <a:effectLst>
            <a:outerShdw blurRad="228600" dist="25400" dir="5400000" sx="94000" sy="94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3815079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503" y="2295144"/>
            <a:ext cx="3515063" cy="4005253"/>
          </a:xfr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21BA2-1729-4125-80E1-73B10B108A05}" type="datetime1">
              <a:rPr lang="en-US" smtClean="0"/>
              <a:t>2/17/2026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43500" y="457200"/>
            <a:ext cx="6434138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0CD10E-DCDC-D077-124D-D9AD1F8B1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8068234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04800" dist="50800" dir="5400000" sx="96000" sy="96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075198"/>
            <a:ext cx="7064188" cy="4707604"/>
          </a:xfrm>
        </p:spPr>
        <p:txBody>
          <a:bodyPr anchor="ctr">
            <a:normAutofit/>
          </a:bodyPr>
          <a:lstStyle>
            <a:lvl1pPr algn="ctr">
              <a:defRPr sz="22500">
                <a:solidFill>
                  <a:schemeClr val="accent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12740" y="1487780"/>
            <a:ext cx="3193022" cy="3882441"/>
          </a:xfrm>
        </p:spPr>
        <p:txBody>
          <a:bodyPr anchor="ctr">
            <a:normAutofit/>
          </a:bodyPr>
          <a:lstStyle>
            <a:lvl1pPr marL="0" indent="0" algn="l">
              <a:lnSpc>
                <a:spcPct val="110000"/>
              </a:lnSpc>
              <a:buNone/>
              <a:defRPr sz="2800" cap="none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7098E-FA98-43EB-9FC8-AACA19803591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46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A375349-64D8-04FF-E6A4-A9F3EA3F3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2191999" cy="4939393"/>
          </a:xfrm>
          <a:prstGeom prst="rect">
            <a:avLst/>
          </a:prstGeom>
          <a:ln>
            <a:noFill/>
          </a:ln>
          <a:effectLst>
            <a:outerShdw blurRad="304800" dist="50800" dir="5400000" sx="96000" sy="96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78426"/>
            <a:ext cx="10543032" cy="3677264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accent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9032" y="5201266"/>
            <a:ext cx="9733936" cy="115381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09B7BD5-FE6F-4EB1-9820-1E0793986809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844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4E64F7-E11B-F55A-F8C7-2938BC548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2191999" cy="4939393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304800" dist="50800" dir="5400000" sx="96000" sy="96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78426"/>
            <a:ext cx="10543032" cy="3677264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bg2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9032" y="5321789"/>
            <a:ext cx="9733936" cy="115381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09B7BD5-FE6F-4EB1-9820-1E0793986809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9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7FFB9803-9D1D-4898-AAE2-D2FBD12B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2191999" cy="4939393"/>
          </a:xfrm>
          <a:prstGeom prst="rect">
            <a:avLst/>
          </a:prstGeom>
          <a:ln>
            <a:noFill/>
          </a:ln>
          <a:effectLst>
            <a:outerShdw blurRad="292100" dist="63500" dir="5400000" sx="96000" sy="96000" algn="t" rotWithShape="0">
              <a:srgbClr val="000000">
                <a:alpha val="4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199" y="5121129"/>
            <a:ext cx="11277604" cy="786384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8" y="5915481"/>
            <a:ext cx="11277603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2191999" cy="4944351"/>
          </a:xfrm>
          <a:blipFill dpi="0" rotWithShape="1"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A5881F7-61E7-464A-B25B-D06EF371E7BB}" type="datetime1">
              <a:rPr lang="en-US" smtClean="0"/>
              <a:t>2/17/2026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68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19864DF-9848-D6C8-9258-3A5CE4777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8907" y="0"/>
            <a:ext cx="9039922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dist="63500" dir="5400000" sx="97000" sy="97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7200" y="417786"/>
            <a:ext cx="7811814" cy="5478517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2"/>
                </a:solidFill>
              </a:defRPr>
            </a:lvl1pPr>
            <a:lvl2pPr marL="228600" indent="0">
              <a:lnSpc>
                <a:spcPct val="100000"/>
              </a:lnSpc>
              <a:buNone/>
              <a:defRPr sz="4800" b="0">
                <a:solidFill>
                  <a:schemeClr val="tx2"/>
                </a:solidFill>
              </a:defRPr>
            </a:lvl2pPr>
            <a:lvl3pPr marL="457200" indent="0">
              <a:lnSpc>
                <a:spcPct val="100000"/>
              </a:lnSpc>
              <a:buNone/>
              <a:defRPr sz="4400" b="0">
                <a:solidFill>
                  <a:schemeClr val="tx2"/>
                </a:solidFill>
              </a:defRPr>
            </a:lvl3pPr>
            <a:lvl4pPr marL="685800" indent="0">
              <a:lnSpc>
                <a:spcPct val="100000"/>
              </a:lnSpc>
              <a:buNone/>
              <a:defRPr sz="4000" b="0">
                <a:solidFill>
                  <a:schemeClr val="tx2"/>
                </a:solidFill>
              </a:defRPr>
            </a:lvl4pPr>
            <a:lvl5pPr marL="914400" indent="0">
              <a:lnSpc>
                <a:spcPct val="100000"/>
              </a:lnSpc>
              <a:buNone/>
              <a:defRPr sz="36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BEDB6B-97AA-46A7-9A9F-DF3F9C8FC710}" type="datetime1">
              <a:rPr lang="en-US" smtClean="0"/>
              <a:pPr/>
              <a:t>2/17/2026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607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CB9B519-1D75-197C-822E-7971723CEFF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7199" y="1929384"/>
            <a:ext cx="8421625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>
                <a:solidFill>
                  <a:schemeClr val="bg1"/>
                </a:solidFill>
              </a:defRPr>
            </a:lvl1pPr>
            <a:lvl2pPr marL="228600" indent="0">
              <a:lnSpc>
                <a:spcPct val="100000"/>
              </a:lnSpc>
              <a:buNone/>
              <a:defRPr sz="4400" b="1">
                <a:solidFill>
                  <a:schemeClr val="bg1"/>
                </a:solidFill>
              </a:defRPr>
            </a:lvl2pPr>
            <a:lvl3pPr marL="457200" indent="0">
              <a:lnSpc>
                <a:spcPct val="100000"/>
              </a:lnSpc>
              <a:buNone/>
              <a:defRPr sz="4000" b="1">
                <a:solidFill>
                  <a:schemeClr val="bg1"/>
                </a:solidFill>
              </a:defRPr>
            </a:lvl3pPr>
            <a:lvl4pPr marL="685800" indent="0">
              <a:lnSpc>
                <a:spcPct val="100000"/>
              </a:lnSpc>
              <a:buNone/>
              <a:defRPr sz="3600" b="1">
                <a:solidFill>
                  <a:schemeClr val="bg1"/>
                </a:solidFill>
              </a:defRPr>
            </a:lvl4pPr>
            <a:lvl5pPr marL="914400" indent="0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B50A41-BBB0-4E99-933A-0D54E921223C}" type="datetime1">
              <a:rPr lang="en-US" smtClean="0"/>
              <a:pPr/>
              <a:t>2/17/2026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02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342E0AEC-8368-EAD3-F78A-8DD00AD5F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2191999" cy="4939393"/>
          </a:xfrm>
          <a:prstGeom prst="rect">
            <a:avLst/>
          </a:prstGeom>
          <a:ln>
            <a:noFill/>
          </a:ln>
          <a:effectLst>
            <a:outerShdw blurRad="304800" dist="50800" dir="5400000" sx="96000" sy="96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34072" y="706212"/>
            <a:ext cx="9473189" cy="3526971"/>
          </a:xfrm>
        </p:spPr>
        <p:txBody>
          <a:bodyPr anchor="ctr">
            <a:normAutofit/>
          </a:bodyPr>
          <a:lstStyle>
            <a:lvl1pPr marL="173736" indent="-173736" algn="l">
              <a:lnSpc>
                <a:spcPct val="100000"/>
              </a:lnSpc>
              <a:defRPr sz="5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18800" y="5592286"/>
            <a:ext cx="8991270" cy="612820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AEBA9-38A4-4A5F-86B3-1B3385D5906B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5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0835389-478C-7F74-F6E0-89AF30735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2191999" cy="4939393"/>
          </a:xfrm>
          <a:prstGeom prst="rect">
            <a:avLst/>
          </a:prstGeom>
          <a:ln>
            <a:noFill/>
          </a:ln>
          <a:effectLst>
            <a:outerShdw blurRad="304800" dist="50800" dir="5400000" sx="96000" sy="96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199" y="494270"/>
            <a:ext cx="9116569" cy="3781168"/>
          </a:xfrm>
        </p:spPr>
        <p:txBody>
          <a:bodyPr anchor="t">
            <a:normAutofit/>
          </a:bodyPr>
          <a:lstStyle>
            <a:lvl1pPr marL="173736" indent="-173736" algn="l">
              <a:lnSpc>
                <a:spcPct val="100000"/>
              </a:lnSpc>
              <a:defRPr sz="44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4982" y="5520007"/>
            <a:ext cx="8968785" cy="757379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36DFB-2C6F-4036-AEBC-4AAB690F37DF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60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Quote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272016" cy="3291840"/>
          </a:xfrm>
        </p:spPr>
        <p:txBody>
          <a:bodyPr anchor="ctr">
            <a:normAutofit/>
          </a:bodyPr>
          <a:lstStyle>
            <a:lvl1pPr marL="155448" indent="-155448"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47397" y="5349240"/>
            <a:ext cx="9088027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3A76E-6AB8-4A60-98AF-4814163FD320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32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6E94611-9B68-3A55-1A34-78D9B5624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1999" cy="1347109"/>
          </a:xfrm>
          <a:prstGeom prst="rect">
            <a:avLst/>
          </a:prstGeom>
          <a:ln>
            <a:noFill/>
          </a:ln>
          <a:effectLst>
            <a:outerShdw blurRad="203200" dist="25400" dir="5400000" sx="93000" sy="93000" algn="t" rotWithShape="0">
              <a:srgbClr val="000000">
                <a:alpha val="1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457200"/>
            <a:ext cx="10896601" cy="693682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199" y="1663264"/>
            <a:ext cx="5218931" cy="46720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663264"/>
            <a:ext cx="5181600" cy="46720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1D92A-FD65-4630-8EF9-DCFDE3EFD6C4}" type="datetime1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19884ADE-F00C-2AA5-CD3A-1CBC4D425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1999" cy="1347109"/>
          </a:xfrm>
          <a:prstGeom prst="rect">
            <a:avLst/>
          </a:prstGeom>
          <a:ln>
            <a:noFill/>
          </a:ln>
          <a:effectLst>
            <a:outerShdw blurRad="215900" dist="25400" dir="5400000" sx="93000" sy="93000" algn="t" rotWithShape="0">
              <a:srgbClr val="000000">
                <a:alpha val="1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57201"/>
            <a:ext cx="10898189" cy="693682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595300"/>
            <a:ext cx="5262890" cy="534033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800" b="1" cap="all" spc="15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199" y="2271365"/>
            <a:ext cx="5262891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95300"/>
            <a:ext cx="5183188" cy="534033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800" b="1" cap="all" spc="15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271365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73491-7B77-49C6-AD2D-C13ED48C2EBA}" type="datetime1">
              <a:rPr lang="en-US" smtClean="0"/>
              <a:t>2/17/2026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0809026" cy="1132258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FDED9-56B8-4F05-AB54-2CC756DCB8EE}" type="datetime1">
              <a:rPr lang="en-US" smtClean="0"/>
              <a:t>2/17/2026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66C3F-BF2A-44FE-B216-339938B7BC3B}" type="datetime1">
              <a:rPr lang="en-US" smtClean="0"/>
              <a:t>2/17/2026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45E2D00-4497-60C5-E8FC-FA83BE12E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4604129" cy="68580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25400" dir="5400000" sx="94000" sy="94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57200"/>
            <a:ext cx="3657601" cy="1757505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199" y="2585544"/>
            <a:ext cx="3657601" cy="3675231"/>
          </a:xfrm>
        </p:spPr>
        <p:txBody>
          <a:bodyPr anchor="b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457201"/>
            <a:ext cx="6440258" cy="5851524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F8AE2-251E-4D0E-B879-45475D6F38C8}" type="datetime1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503EC21-D784-9EDB-F275-60428E050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2191999" cy="4939393"/>
          </a:xfrm>
          <a:prstGeom prst="rect">
            <a:avLst/>
          </a:prstGeom>
          <a:ln>
            <a:noFill/>
          </a:ln>
          <a:effectLst>
            <a:outerShdw blurRad="304800" dist="50800" dir="5400000" sx="96000" sy="96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5AEA52D-0CD6-21E0-5777-2F16DC4C9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767" y="0"/>
            <a:ext cx="6584949" cy="6858000"/>
          </a:xfrm>
          <a:prstGeom prst="rect">
            <a:avLst/>
          </a:prstGeom>
          <a:ln>
            <a:noFill/>
          </a:ln>
          <a:effectLst>
            <a:outerShdw blurRad="457200" dist="76200" sx="96000" sy="96000" algn="t" rotWithShape="0">
              <a:srgbClr val="000000">
                <a:alpha val="1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555706"/>
            <a:ext cx="4361688" cy="4049084"/>
          </a:xfrm>
        </p:spPr>
        <p:txBody>
          <a:bodyPr anchor="t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5298623"/>
            <a:ext cx="4371463" cy="97101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5766" y="0"/>
            <a:ext cx="6663325" cy="6858000"/>
          </a:xfrm>
          <a:blipFill dpi="0" rotWithShape="1"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397585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6EAE0971-16E1-4804-BCF7-2D4AE159BC5F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4FBFB14-839E-7A12-0510-8689D86E6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05423" y="0"/>
            <a:ext cx="758657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25400" dir="5400000" sx="97000" sy="97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57200"/>
            <a:ext cx="3688868" cy="221231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823" y="2826137"/>
            <a:ext cx="3673508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2833-867D-45B3-9E62-3A71290884E3}" type="datetime1">
              <a:rPr lang="en-US" smtClean="0"/>
              <a:t>2/17/2026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63207" y="557785"/>
            <a:ext cx="6471008" cy="5742430"/>
          </a:xfr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6311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16F33D-BC3B-B205-F219-8E637AE65197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655738-04DB-F8B9-B985-BD4FFF625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5418"/>
            <a:ext cx="12191999" cy="258308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outerShdw blurRad="228600" dist="25400" dir="5400000" sx="94000" sy="94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35572"/>
            <a:ext cx="10499834" cy="1434662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1044" y="3593592"/>
            <a:ext cx="10890504" cy="27432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AA654AB-C2AE-417E-9E7B-1A38F8EEF46E}" type="datetime1">
              <a:rPr lang="en-US" smtClean="0"/>
              <a:pPr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953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D936B30-203F-4712-8AB4-D6468F071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4264"/>
            <a:ext cx="12191999" cy="42991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25400" dir="5400000" sx="96000" sy="96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01111"/>
            <a:ext cx="8430767" cy="2940268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4696445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228600" indent="0">
              <a:buNone/>
              <a:defRPr sz="2000">
                <a:solidFill>
                  <a:schemeClr val="tx2"/>
                </a:solidFill>
              </a:defRPr>
            </a:lvl2pPr>
            <a:lvl3pPr marL="457200" indent="0">
              <a:buNone/>
              <a:defRPr sz="1800">
                <a:solidFill>
                  <a:schemeClr val="tx2"/>
                </a:solidFill>
              </a:defRPr>
            </a:lvl3pPr>
            <a:lvl4pPr marL="685800" indent="0">
              <a:buNone/>
              <a:defRPr sz="1600">
                <a:solidFill>
                  <a:schemeClr val="tx2"/>
                </a:solidFill>
              </a:defRPr>
            </a:lvl4pPr>
            <a:lvl5pPr marL="914400" indent="0"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424E-2F7C-42CF-80D9-5F65DA459DD0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531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575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308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49B523C6-1C5C-6DE8-4A3F-21360DF86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0"/>
            <a:ext cx="5059528" cy="4939393"/>
          </a:xfrm>
          <a:prstGeom prst="rect">
            <a:avLst/>
          </a:prstGeom>
          <a:ln>
            <a:noFill/>
          </a:ln>
          <a:effectLst>
            <a:outerShdw blurRad="304800" dist="50800" dir="5400000" sx="96000" sy="96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57200"/>
            <a:ext cx="4025153" cy="3739896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5332780"/>
            <a:ext cx="4025153" cy="1016813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29201" y="0"/>
            <a:ext cx="7162800" cy="6858000"/>
          </a:xfrm>
          <a:blipFill dpi="0" rotWithShape="1"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457200" y="6396802"/>
            <a:ext cx="1631737" cy="365125"/>
          </a:xfrm>
        </p:spPr>
        <p:txBody>
          <a:bodyPr/>
          <a:lstStyle/>
          <a:p>
            <a:fld id="{5017E961-8070-4076-BC89-E9A21E8B1DDB}" type="datetime1">
              <a:rPr lang="en-US" smtClean="0"/>
              <a:t>2/17/2026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963428" y="6396802"/>
            <a:ext cx="2540857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519970" y="6396802"/>
            <a:ext cx="539560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067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E6D593C-5636-A3D4-D0B4-7C5D4B4D69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198" y="3507830"/>
            <a:ext cx="7589521" cy="2944368"/>
          </a:xfrm>
        </p:spPr>
        <p:txBody>
          <a:bodyPr anchor="b">
            <a:normAutofit/>
          </a:bodyPr>
          <a:lstStyle>
            <a:lvl1pPr algn="l">
              <a:defRPr sz="80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549CE-172D-4858-ACF7-34679969C52A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94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84" userDrawn="1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2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198" y="3507830"/>
            <a:ext cx="7589521" cy="2944368"/>
          </a:xfrm>
        </p:spPr>
        <p:txBody>
          <a:bodyPr anchor="b">
            <a:normAutofit/>
          </a:bodyPr>
          <a:lstStyle>
            <a:lvl1pPr algn="l">
              <a:defRPr sz="8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4549CE-172D-4858-ACF7-34679969C52A}" type="datetime1">
              <a:rPr lang="en-US" smtClean="0"/>
              <a:pPr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275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84" userDrawn="1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248D240F-8668-0DFF-3268-B576F3C3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1" cy="2892972"/>
          </a:xfrm>
          <a:prstGeom prst="rect">
            <a:avLst/>
          </a:prstGeom>
          <a:ln>
            <a:noFill/>
          </a:ln>
          <a:effectLst>
            <a:outerShdw blurRad="266700" dist="25400" dir="5400000" sx="96000" sy="96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57200"/>
            <a:ext cx="9506608" cy="2215056"/>
          </a:xfrm>
        </p:spPr>
        <p:txBody>
          <a:bodyPr anchor="b">
            <a:noAutofit/>
          </a:bodyPr>
          <a:lstStyle>
            <a:lvl1pPr>
              <a:defRPr sz="8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61386" y="3231931"/>
            <a:ext cx="5200938" cy="279183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5ED5B-F431-4291-9350-DE25B4E24A2B}" type="datetime1">
              <a:rPr lang="en-US" smtClean="0"/>
              <a:t>2/17/2026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25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nt">
            <a:extLst>
              <a:ext uri="{FF2B5EF4-FFF2-40B4-BE49-F238E27FC236}">
                <a16:creationId xmlns:a16="http://schemas.microsoft.com/office/drawing/2014/main" id="{F3CE03C6-DBD5-2C9E-3C9A-B3B83F63A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0809026" cy="9702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1" y="1595301"/>
            <a:ext cx="10809026" cy="4714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199" y="6397586"/>
            <a:ext cx="40438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D1E4CDFE-4149-497F-9AB2-FC1DA668517A}" type="datetime1">
              <a:rPr lang="en-US" smtClean="0"/>
              <a:pPr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24193" y="6397586"/>
            <a:ext cx="3238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2323" y="6397586"/>
            <a:ext cx="5305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675" r:id="rId3"/>
    <p:sldLayoutId id="2147483712" r:id="rId4"/>
    <p:sldLayoutId id="2147483698" r:id="rId5"/>
    <p:sldLayoutId id="2147483728" r:id="rId6"/>
    <p:sldLayoutId id="2147483761" r:id="rId7"/>
    <p:sldLayoutId id="2147483760" r:id="rId8"/>
    <p:sldLayoutId id="2147483786" r:id="rId9"/>
    <p:sldLayoutId id="2147483788" r:id="rId10"/>
    <p:sldLayoutId id="2147483713" r:id="rId11"/>
    <p:sldLayoutId id="2147483729" r:id="rId12"/>
    <p:sldLayoutId id="2147483662" r:id="rId13"/>
    <p:sldLayoutId id="2147483767" r:id="rId14"/>
    <p:sldLayoutId id="2147483679" r:id="rId15"/>
    <p:sldLayoutId id="2147483680" r:id="rId16"/>
    <p:sldLayoutId id="2147483681" r:id="rId17"/>
    <p:sldLayoutId id="2147483682" r:id="rId18"/>
    <p:sldLayoutId id="2147483706" r:id="rId19"/>
    <p:sldLayoutId id="2147483789" r:id="rId20"/>
    <p:sldLayoutId id="2147483689" r:id="rId21"/>
    <p:sldLayoutId id="2147483690" r:id="rId22"/>
    <p:sldLayoutId id="2147483707" r:id="rId23"/>
    <p:sldLayoutId id="2147483708" r:id="rId24"/>
    <p:sldLayoutId id="2147483692" r:id="rId25"/>
    <p:sldLayoutId id="2147483691" r:id="rId26"/>
    <p:sldLayoutId id="2147483733" r:id="rId27"/>
    <p:sldLayoutId id="2147483731" r:id="rId28"/>
    <p:sldLayoutId id="2147483780" r:id="rId29"/>
    <p:sldLayoutId id="2147483694" r:id="rId30"/>
    <p:sldLayoutId id="2147483726" r:id="rId31"/>
    <p:sldLayoutId id="2147483693" r:id="rId32"/>
    <p:sldLayoutId id="2147483672" r:id="rId33"/>
    <p:sldLayoutId id="2147483756" r:id="rId34"/>
    <p:sldLayoutId id="2147483757" r:id="rId35"/>
    <p:sldLayoutId id="2147483696" r:id="rId36"/>
    <p:sldLayoutId id="2147483752" r:id="rId37"/>
    <p:sldLayoutId id="2147483758" r:id="rId38"/>
    <p:sldLayoutId id="2147483753" r:id="rId39"/>
    <p:sldLayoutId id="2147483747" r:id="rId40"/>
    <p:sldLayoutId id="2147483759" r:id="rId41"/>
    <p:sldLayoutId id="2147483742" r:id="rId42"/>
    <p:sldLayoutId id="2147483740" r:id="rId43"/>
    <p:sldLayoutId id="2147483743" r:id="rId44"/>
    <p:sldLayoutId id="2147483664" r:id="rId45"/>
    <p:sldLayoutId id="2147483665" r:id="rId46"/>
    <p:sldLayoutId id="2147483666" r:id="rId47"/>
    <p:sldLayoutId id="2147483667" r:id="rId48"/>
    <p:sldLayoutId id="2147483668" r:id="rId49"/>
    <p:sldLayoutId id="2147483784" r:id="rId50"/>
    <p:sldLayoutId id="2147483783" r:id="rId51"/>
    <p:sldLayoutId id="2147483687" r:id="rId52"/>
    <p:sldLayoutId id="2147483790" r:id="rId53"/>
    <p:sldLayoutId id="2147483791" r:id="rId5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s.data.mass.gov/search" TargetMode="External"/><Relationship Id="rId2" Type="http://schemas.openxmlformats.org/officeDocument/2006/relationships/hyperlink" Target="https://www.census.gov/" TargetMode="Externa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255C6-1E2E-E4BD-2E9F-B3321C22A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57200"/>
            <a:ext cx="9506608" cy="2215056"/>
          </a:xfrm>
        </p:spPr>
        <p:txBody>
          <a:bodyPr/>
          <a:lstStyle/>
          <a:p>
            <a:r>
              <a:rPr lang="en-US" sz="7200" dirty="0"/>
              <a:t>Mini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C04E6-B771-F1FA-85F4-B7984DE55A8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8077" y="3231931"/>
            <a:ext cx="11104247" cy="279183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Rapid transit &amp; Neighborhoods</a:t>
            </a:r>
          </a:p>
          <a:p>
            <a:r>
              <a:rPr lang="en-US" dirty="0"/>
              <a:t>Initial idea: compare between different cities (NYC, Boston) and see performance of public transport differs by demographics.</a:t>
            </a:r>
          </a:p>
          <a:p>
            <a:r>
              <a:rPr lang="en-US" dirty="0"/>
              <a:t>Problem: Different measures and format of train performance and time periods between train systems.</a:t>
            </a:r>
          </a:p>
          <a:p>
            <a:r>
              <a:rPr lang="en-US" dirty="0"/>
              <a:t>Question: </a:t>
            </a:r>
            <a:r>
              <a:rPr lang="en-US" b="1" dirty="0">
                <a:ea typeface="+mn-lt"/>
                <a:cs typeface="+mn-lt"/>
              </a:rPr>
              <a:t>Does MBTA service performance vary significantly across socioeconomically diverse neighborhoods? Station-level study of public transit equity in Massachusetts.</a:t>
            </a:r>
          </a:p>
        </p:txBody>
      </p:sp>
    </p:spTree>
    <p:extLst>
      <p:ext uri="{BB962C8B-B14F-4D97-AF65-F5344CB8AC3E}">
        <p14:creationId xmlns:p14="http://schemas.microsoft.com/office/powerpoint/2010/main" val="4216523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D7085-6E51-7C34-06CD-5F5BDD4B7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66927E5E-30DD-70DE-3269-3C3A1212F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3232" cy="971006"/>
          </a:xfrm>
        </p:spPr>
        <p:txBody>
          <a:bodyPr anchor="ctr">
            <a:normAutofit/>
          </a:bodyPr>
          <a:lstStyle/>
          <a:p>
            <a:r>
              <a:rPr lang="en-US" dirty="0"/>
              <a:t>Public transit dependents &amp; Train frequency/station reliability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688CB-58DA-6986-1B6D-84A379171C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199" y="6397586"/>
            <a:ext cx="404385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A5881F7-61E7-464A-B25B-D06EF371E7BB}" type="datetime1">
              <a:rPr lang="en-US" smtClean="0"/>
              <a:pPr>
                <a:spcAft>
                  <a:spcPts val="600"/>
                </a:spcAft>
              </a:pPr>
              <a:t>2/17/2026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9DEB55-5270-3E5A-5F20-320C577AF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24193" y="6397586"/>
            <a:ext cx="323813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1057C-433F-F5AB-D798-2E7CEBF24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2323" y="6397586"/>
            <a:ext cx="53057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426EE9-5055-1E83-1166-08698ABFE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85" y="1617079"/>
            <a:ext cx="4786132" cy="44630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3AC472-2B64-0A74-8291-099F3B746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762" y="1595439"/>
            <a:ext cx="5083336" cy="446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54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BB073-65A9-48D1-9EF2-CCBAB6836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4B887-5A2A-4137-AD98-EC9D7BAFA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751" y="457200"/>
            <a:ext cx="11599918" cy="2215056"/>
          </a:xfrm>
        </p:spPr>
        <p:txBody>
          <a:bodyPr/>
          <a:lstStyle/>
          <a:p>
            <a:r>
              <a:rPr lang="en-US" sz="7200" dirty="0"/>
              <a:t>Implications for stakeholders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0DBF5-8DD3-739D-91F1-F702FFC6D6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8076" y="3231931"/>
            <a:ext cx="11104248" cy="279183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8285E2D-F19E-86A5-2124-DB303CAA5256}"/>
              </a:ext>
            </a:extLst>
          </p:cNvPr>
          <p:cNvSpPr txBox="1">
            <a:spLocks/>
          </p:cNvSpPr>
          <p:nvPr/>
        </p:nvSpPr>
        <p:spPr>
          <a:xfrm>
            <a:off x="610476" y="3384331"/>
            <a:ext cx="11104248" cy="27918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Urban/MBTA planners: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Evidence for the need to improve quality of stations, not just the route itself.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Access to transportation is important, but quality should also be taken into account.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New perspective on performance of trains: coverage-based to performance-based approach.</a:t>
            </a:r>
          </a:p>
          <a:p>
            <a:pPr marL="228600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042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DCA3C-2FCF-C05A-6357-C53F472AE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A334D-5F04-B703-D529-92DD23258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958" y="1752"/>
            <a:ext cx="11599918" cy="2215056"/>
          </a:xfrm>
        </p:spPr>
        <p:txBody>
          <a:bodyPr/>
          <a:lstStyle/>
          <a:p>
            <a:r>
              <a:rPr lang="en-US" sz="7200" dirty="0">
                <a:ea typeface="+mj-lt"/>
                <a:cs typeface="+mj-lt"/>
              </a:rPr>
              <a:t>Ethical, legal, societal implications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DFB7A-18E6-0CEC-6F1D-0644EB68786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8076" y="3231931"/>
            <a:ext cx="11104248" cy="279183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7CD5962-2717-8B10-614C-7B324C8BD433}"/>
              </a:ext>
            </a:extLst>
          </p:cNvPr>
          <p:cNvSpPr txBox="1">
            <a:spLocks/>
          </p:cNvSpPr>
          <p:nvPr/>
        </p:nvSpPr>
        <p:spPr>
          <a:xfrm>
            <a:off x="610476" y="3086538"/>
            <a:ext cx="11113006" cy="358011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Only rapid transit lines (Red, Blue, Orange, Green) are used to compare between neighborhoods. Those data is often more stable than buses, but less representative of all public transit used.</a:t>
            </a:r>
          </a:p>
          <a:p>
            <a:r>
              <a:rPr lang="en-US" dirty="0"/>
              <a:t>Current result works as a general test of operations between stations and neighborhoods differences.</a:t>
            </a:r>
          </a:p>
          <a:p>
            <a:r>
              <a:rPr lang="en-US" dirty="0"/>
              <a:t>Ethical &amp; legal implications: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Data is extracted from one 'typical' month to run regression and aggregated to see overall average. Therefore, it is prone to noise. 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Performance = Equity audit using socioeconomic data.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Transparency of performance by locations, not just by route.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469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1C1EF-D738-9E5B-2BDA-776D18BCE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DF0E-C21A-12E9-6703-920596F1E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57200"/>
            <a:ext cx="9506608" cy="2215056"/>
          </a:xfrm>
        </p:spPr>
        <p:txBody>
          <a:bodyPr/>
          <a:lstStyle/>
          <a:p>
            <a:r>
              <a:rPr lang="en-US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A0614-025C-422E-5CD3-A089DF0AA22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0283" y="3231931"/>
            <a:ext cx="10797697" cy="279183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Add insights of wait times/reliability of other types of public transit to understand the nature of transportation across neighborhoods.</a:t>
            </a:r>
            <a:endParaRPr lang="en-US"/>
          </a:p>
          <a:p>
            <a:r>
              <a:rPr lang="en-US" dirty="0"/>
              <a:t>Look at delayed/scheduled data by stations.</a:t>
            </a:r>
          </a:p>
          <a:p>
            <a:r>
              <a:rPr lang="en-US" dirty="0"/>
              <a:t>Evaluate based on time of the day to see impact of rush hours?</a:t>
            </a:r>
          </a:p>
          <a:p>
            <a:r>
              <a:rPr lang="en-US" dirty="0"/>
              <a:t>Look at different years, is the Service Equity Policy as effective as MBTA claimed to be?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117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9B7A2-639A-919A-AE06-0668FE7A7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6EF1D-0703-4248-81C2-B6D58E3222B9}" type="datetime1">
              <a:rPr lang="en-US" smtClean="0"/>
              <a:t>2/17/2026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79854-922B-7EA1-8899-6FB9DCA45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EE0403-9064-91D4-BA5A-5255B42F2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917" y="42918"/>
            <a:ext cx="6772164" cy="677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167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377A2-6F5C-0984-752C-C1D636A77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1C819-E6DC-CB2B-D4BA-64C64CA1B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57200"/>
            <a:ext cx="9506608" cy="2215056"/>
          </a:xfrm>
        </p:spPr>
        <p:txBody>
          <a:bodyPr/>
          <a:lstStyle/>
          <a:p>
            <a:r>
              <a:rPr lang="en-US" sz="7200"/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43DDF-7656-18D8-F6B7-6C837A8C26B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524" y="3266966"/>
            <a:ext cx="11104248" cy="2791839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dirty="0"/>
              <a:t>Datasets: </a:t>
            </a:r>
            <a:endParaRPr lang="en-US" dirty="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  <a:hlinkClick r:id="rId2"/>
              </a:rPr>
              <a:t>https://www.census.gov/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  <a:hlinkClick r:id="rId3"/>
              </a:rPr>
              <a:t>https://gis.data.mass.gov/search</a:t>
            </a:r>
          </a:p>
          <a:p>
            <a:r>
              <a:rPr lang="en-US" dirty="0"/>
              <a:t>Problems: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Current performance data is provided based on routes, not stations.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One route can go through many neighborhoods, with different demographics.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Solution: use all train records and calculate performance (wait time, reliability) by station and join with census tract data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424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661E4-C556-39B9-3BCB-5B252B58F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F1C7D-B624-18B1-BEDE-99005704E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751" y="457200"/>
            <a:ext cx="11599918" cy="2215056"/>
          </a:xfrm>
        </p:spPr>
        <p:txBody>
          <a:bodyPr/>
          <a:lstStyle/>
          <a:p>
            <a:r>
              <a:rPr lang="en-US" sz="7200" dirty="0"/>
              <a:t>Data Retrieval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CE27F-38B9-0B51-7526-44F035DF96B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8076" y="3231931"/>
            <a:ext cx="11104248" cy="279183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Neighborhood characteristics (by census tract): median income, % college students, % people using public transit, % White population, Total population with no vehicle</a:t>
            </a:r>
          </a:p>
          <a:p>
            <a:r>
              <a:rPr lang="en-US" dirty="0"/>
              <a:t>Headway (Frequency) = average time in between first train arrival and its following arrival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This shows average time a person need to wait to get on a train at specific station.</a:t>
            </a:r>
          </a:p>
          <a:p>
            <a:r>
              <a:rPr lang="en-US" dirty="0"/>
              <a:t>Reliability (Consistency) = standard deviation of headway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Is wait time in between trains predictable or very inconsistent?</a:t>
            </a:r>
          </a:p>
          <a:p>
            <a:pPr marL="228600" lvl="1" indent="0">
              <a:buNone/>
            </a:pPr>
            <a:endParaRPr lang="en-US" dirty="0"/>
          </a:p>
          <a:p>
            <a:pPr marL="22860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11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321BC-A1FD-3D05-DB84-F4B0A5A4F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ED0C7-FE1C-5B48-4050-38CE1068D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751" y="457200"/>
            <a:ext cx="11599918" cy="2215056"/>
          </a:xfrm>
        </p:spPr>
        <p:txBody>
          <a:bodyPr/>
          <a:lstStyle/>
          <a:p>
            <a:r>
              <a:rPr lang="en-US" sz="7200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0FC18-C5BE-70DB-112D-4D4C29D553C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74145" y="3231931"/>
            <a:ext cx="11288179" cy="2791839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b="1" dirty="0"/>
              <a:t>Before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235 </a:t>
            </a:r>
            <a:r>
              <a:rPr lang="en-US" dirty="0" err="1"/>
              <a:t>geoIDs</a:t>
            </a:r>
            <a:r>
              <a:rPr lang="en-US" dirty="0"/>
              <a:t> (census tracts around MA) with aggregated level of demographic characteristics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170 MBTA stations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2,535,587 rows of train records within October 2025 (DEP/ARR each day for all train trips)</a:t>
            </a:r>
            <a:endParaRPr lang="en-US" dirty="0"/>
          </a:p>
          <a:p>
            <a:r>
              <a:rPr lang="en-US" b="1" dirty="0"/>
              <a:t>After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Only take heavy + light rails trains log of October 2025 for regression (typical month - no holidays or weather disruptions).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Spatial join: Final 71 stations with corresponding station-level data and census tract info that the station is in.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245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B41BB8-2228-71C4-0076-CC735749591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l="2387" t="-545" r="7958" b="545"/>
          <a:stretch>
            <a:fillRect/>
          </a:stretch>
        </p:blipFill>
        <p:spPr>
          <a:xfrm>
            <a:off x="5195669" y="789398"/>
            <a:ext cx="6898199" cy="5606294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6E98F-C80A-A3B1-E852-E6BF41B0BF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199" y="6397586"/>
            <a:ext cx="404385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7E5ED5B-F431-4291-9350-DE25B4E24A2B}" type="datetime1">
              <a:rPr lang="en-US" smtClean="0"/>
              <a:pPr>
                <a:spcAft>
                  <a:spcPts val="600"/>
                </a:spcAft>
              </a:pPr>
              <a:t>2/17/2026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29C4A-5131-7549-3E32-540A05DAF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2323" y="6397586"/>
            <a:ext cx="53057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F3728FC-21C7-4A8A-EA3A-C068461A9C55}"/>
              </a:ext>
            </a:extLst>
          </p:cNvPr>
          <p:cNvSpPr txBox="1">
            <a:spLocks/>
          </p:cNvSpPr>
          <p:nvPr/>
        </p:nvSpPr>
        <p:spPr>
          <a:xfrm>
            <a:off x="141889" y="413407"/>
            <a:ext cx="4557988" cy="1076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>
                <a:solidFill>
                  <a:schemeClr val="accent1"/>
                </a:solidFill>
              </a:rPr>
              <a:t>Correlations </a:t>
            </a:r>
          </a:p>
        </p:txBody>
      </p:sp>
    </p:spTree>
    <p:extLst>
      <p:ext uri="{BB962C8B-B14F-4D97-AF65-F5344CB8AC3E}">
        <p14:creationId xmlns:p14="http://schemas.microsoft.com/office/powerpoint/2010/main" val="1453136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C0EB6-E382-727B-F392-640571A8D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4252A-813A-5717-4E4A-DF705CC7B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751" y="457200"/>
            <a:ext cx="11599918" cy="2215056"/>
          </a:xfrm>
        </p:spPr>
        <p:txBody>
          <a:bodyPr/>
          <a:lstStyle/>
          <a:p>
            <a:r>
              <a:rPr lang="en-US" sz="7200" dirty="0"/>
              <a:t>Linear Regression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D1703-8C8E-2705-E7A5-28A68D31B0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8076" y="3231931"/>
            <a:ext cx="11104248" cy="279183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/>
              <a:t>y1 = Train frequency (minutes) 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Mean Squared Error: 0.85014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R-squared: 0.3960</a:t>
            </a:r>
            <a:endParaRPr lang="en-US" dirty="0"/>
          </a:p>
          <a:p>
            <a:r>
              <a:rPr lang="en-US" dirty="0"/>
              <a:t>y2 = Station reliability (standard deviation of wait times)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Mean Squared Error: 3.7512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R-squared: 0.4714</a:t>
            </a:r>
          </a:p>
          <a:p>
            <a:pPr marL="228600" lvl="1" indent="0">
              <a:buNone/>
            </a:pPr>
            <a:r>
              <a:rPr lang="en-US" dirty="0">
                <a:ea typeface="+mn-lt"/>
                <a:cs typeface="+mn-lt"/>
              </a:rPr>
              <a:t>For both models, median income is more important factor (high coefficient)</a:t>
            </a:r>
          </a:p>
        </p:txBody>
      </p:sp>
    </p:spTree>
    <p:extLst>
      <p:ext uri="{BB962C8B-B14F-4D97-AF65-F5344CB8AC3E}">
        <p14:creationId xmlns:p14="http://schemas.microsoft.com/office/powerpoint/2010/main" val="919799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6C980028-F121-8140-7385-7E1B2C932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10809026" cy="971006"/>
          </a:xfrm>
        </p:spPr>
        <p:txBody>
          <a:bodyPr anchor="ctr">
            <a:normAutofit/>
          </a:bodyPr>
          <a:lstStyle/>
          <a:p>
            <a:r>
              <a:rPr lang="en-US" dirty="0"/>
              <a:t>Student population &amp; Train frequency/station reliability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E04A19-470F-0016-05D5-0EA603A085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199" y="6397586"/>
            <a:ext cx="404385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A5881F7-61E7-464A-B25B-D06EF371E7BB}" type="datetime1">
              <a:rPr lang="en-US" smtClean="0"/>
              <a:pPr>
                <a:spcAft>
                  <a:spcPts val="600"/>
                </a:spcAft>
              </a:pPr>
              <a:t>2/17/2026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3A140-94EC-562C-F99F-2DDFD86C4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24193" y="6397586"/>
            <a:ext cx="323813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0C168-5742-821B-4D55-016CB27BC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2323" y="6397586"/>
            <a:ext cx="53057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1227D7-30B6-A25E-B60F-673F0043D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19" y="1615199"/>
            <a:ext cx="5308710" cy="44509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1B1B34-0037-8725-4723-9B24BB3CF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762" y="1595439"/>
            <a:ext cx="5083336" cy="446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508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AFEDC-4627-26B8-9DDF-96A7400FB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91DE7680-CF07-9B7D-AD1E-2B92F0B6B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10809026" cy="971006"/>
          </a:xfrm>
        </p:spPr>
        <p:txBody>
          <a:bodyPr anchor="ctr">
            <a:normAutofit/>
          </a:bodyPr>
          <a:lstStyle/>
          <a:p>
            <a:r>
              <a:rPr lang="en-US" dirty="0"/>
              <a:t>Income &amp; Train frequency/station reliability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231EA-8366-0E99-285A-0BE5AC7BA9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199" y="6397586"/>
            <a:ext cx="404385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A5881F7-61E7-464A-B25B-D06EF371E7BB}" type="datetime1">
              <a:rPr lang="en-US" smtClean="0"/>
              <a:pPr>
                <a:spcAft>
                  <a:spcPts val="600"/>
                </a:spcAft>
              </a:pPr>
              <a:t>2/17/2026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E724CF-7068-25FF-DE04-2F5D84A6C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24193" y="6397586"/>
            <a:ext cx="323813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3F1F8B-6BBA-8E70-A74F-D7942B4EB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2323" y="6397586"/>
            <a:ext cx="53057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562CDD-942B-FEEC-C14B-B3F5D2A3A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89" y="1619348"/>
            <a:ext cx="5309263" cy="4473053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1E9FE5-5210-3AD5-BA52-575AA4640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762" y="1595439"/>
            <a:ext cx="5083336" cy="446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614797"/>
      </p:ext>
    </p:extLst>
  </p:cSld>
  <p:clrMapOvr>
    <a:masterClrMapping/>
  </p:clrMapOvr>
</p:sld>
</file>

<file path=ppt/theme/theme1.xml><?xml version="1.0" encoding="utf-8"?>
<a:theme xmlns:a="http://schemas.openxmlformats.org/drawingml/2006/main" name="Bevel">
  <a:themeElements>
    <a:clrScheme name="Bevel">
      <a:dk1>
        <a:srgbClr val="090909"/>
      </a:dk1>
      <a:lt1>
        <a:sysClr val="window" lastClr="FFFFFF"/>
      </a:lt1>
      <a:dk2>
        <a:srgbClr val="1D1D1D"/>
      </a:dk2>
      <a:lt2>
        <a:srgbClr val="F1F2F3"/>
      </a:lt2>
      <a:accent1>
        <a:srgbClr val="2A38D5"/>
      </a:accent1>
      <a:accent2>
        <a:srgbClr val="F15928"/>
      </a:accent2>
      <a:accent3>
        <a:srgbClr val="00B4E6"/>
      </a:accent3>
      <a:accent4>
        <a:srgbClr val="0372FF"/>
      </a:accent4>
      <a:accent5>
        <a:srgbClr val="9196F3"/>
      </a:accent5>
      <a:accent6>
        <a:srgbClr val="90A0AD"/>
      </a:accent6>
      <a:hlink>
        <a:srgbClr val="F15928"/>
      </a:hlink>
      <a:folHlink>
        <a:srgbClr val="00B4E6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vel_win32_DN_V2" id="{35DA499A-085A-4E3E-92EC-48B4922E938B}" vid="{14DDC8D4-282F-4E4E-AFE2-B9DA7AC991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F8AB7D1-0FFB-46E5-B5E0-44DC74B128BD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9D6869B1-BDCE-49F8-A5AF-3EA6FB3BB224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DD6D019-CFF4-4D8F-9084-1FF56D30795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Bevel</vt:lpstr>
      <vt:lpstr>Mini Project</vt:lpstr>
      <vt:lpstr>PowerPoint Presentation</vt:lpstr>
      <vt:lpstr>Datasets</vt:lpstr>
      <vt:lpstr>Data Retrieval</vt:lpstr>
      <vt:lpstr>Data Cleaning</vt:lpstr>
      <vt:lpstr>PowerPoint Presentation</vt:lpstr>
      <vt:lpstr>Linear Regression results</vt:lpstr>
      <vt:lpstr>Student population &amp; Train frequency/station reliability</vt:lpstr>
      <vt:lpstr>Income &amp; Train frequency/station reliability</vt:lpstr>
      <vt:lpstr>Public transit dependents &amp; Train frequency/station reliability</vt:lpstr>
      <vt:lpstr>Implications for stakeholders</vt:lpstr>
      <vt:lpstr>Ethical, legal, societal implications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420</cp:revision>
  <dcterms:created xsi:type="dcterms:W3CDTF">2026-02-17T05:38:00Z</dcterms:created>
  <dcterms:modified xsi:type="dcterms:W3CDTF">2026-02-17T17:37:54Z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